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251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15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542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20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637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38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074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286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202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403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15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EDA1B-90FD-4A07-B1D9-B1D657CCEA15}" type="datetimeFigureOut">
              <a:rPr lang="hu-HU" smtClean="0"/>
              <a:t>2015.12.06.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BA360-DE5D-4348-803B-575ABD668A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385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globális világ előnyei és gondjai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Ö</a:t>
            </a:r>
            <a:r>
              <a:rPr lang="hu-HU" dirty="0" smtClean="0"/>
              <a:t>sszefoglalás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0210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txBody>
          <a:bodyPr/>
          <a:lstStyle/>
          <a:p>
            <a:r>
              <a:rPr lang="hu-HU" dirty="0" smtClean="0"/>
              <a:t>Amiről kevesebb szó esik…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96752"/>
            <a:ext cx="6696743" cy="5328592"/>
          </a:xfrm>
        </p:spPr>
      </p:pic>
    </p:spTree>
    <p:extLst>
      <p:ext uri="{BB962C8B-B14F-4D97-AF65-F5344CB8AC3E}">
        <p14:creationId xmlns:p14="http://schemas.microsoft.com/office/powerpoint/2010/main" val="239758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gazdaság és a társadalom a 2. </a:t>
            </a:r>
            <a:r>
              <a:rPr lang="hu-HU" dirty="0" err="1" smtClean="0"/>
              <a:t>vh</a:t>
            </a:r>
            <a:r>
              <a:rPr lang="hu-HU" dirty="0" smtClean="0"/>
              <a:t>. után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Nyugaton is államosítások</a:t>
            </a:r>
          </a:p>
          <a:p>
            <a:r>
              <a:rPr lang="hu-HU" dirty="0" smtClean="0"/>
              <a:t>A </a:t>
            </a:r>
            <a:r>
              <a:rPr lang="hu-HU" dirty="0"/>
              <a:t>M</a:t>
            </a:r>
            <a:r>
              <a:rPr lang="hu-HU" dirty="0" smtClean="0"/>
              <a:t>arshall-terv eredményei		jóléti </a:t>
            </a:r>
            <a:r>
              <a:rPr lang="hu-HU" dirty="0" err="1" smtClean="0"/>
              <a:t>társadalmak--</a:t>
            </a:r>
            <a:r>
              <a:rPr lang="hu-HU" dirty="0" smtClean="0"/>
              <a:t>	de: öregedő, fejlett Észak		fiatal átlagéletkorú, népes, fejletlen Dél</a:t>
            </a:r>
          </a:p>
          <a:p>
            <a:pPr marL="0" indent="0">
              <a:buNone/>
            </a:pPr>
            <a:r>
              <a:rPr lang="hu-HU" dirty="0" smtClean="0"/>
              <a:t>	Bármikor felszínre törhető migrációs válság</a:t>
            </a:r>
          </a:p>
          <a:p>
            <a:pPr marL="0" indent="0">
              <a:buNone/>
            </a:pPr>
            <a:r>
              <a:rPr lang="hu-HU" dirty="0" smtClean="0"/>
              <a:t>A gazdasági menekültek tömegeiben rejlik a potenciális munkaerő, adó-és tb-fizető?</a:t>
            </a:r>
          </a:p>
          <a:p>
            <a:r>
              <a:rPr lang="hu-HU" dirty="0" smtClean="0"/>
              <a:t>Olajárrobbanások		kényszerű szerkezetváltás az iparban (a centrum áthelyeződése a 4. szektort, az elektronikai ipart preferáló országokba)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5796136" y="2204864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Balra-jobbra nyíl 4"/>
          <p:cNvSpPr/>
          <p:nvPr/>
        </p:nvSpPr>
        <p:spPr>
          <a:xfrm rot="16200000" flipV="1">
            <a:off x="8056209" y="2631266"/>
            <a:ext cx="540060" cy="4126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Jobbra nyíl 5"/>
          <p:cNvSpPr/>
          <p:nvPr/>
        </p:nvSpPr>
        <p:spPr>
          <a:xfrm>
            <a:off x="4139952" y="4653136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ra nyíl 6"/>
          <p:cNvSpPr/>
          <p:nvPr/>
        </p:nvSpPr>
        <p:spPr>
          <a:xfrm>
            <a:off x="395536" y="3284984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164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Természet és társadalom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600" dirty="0">
                <a:ea typeface="Calibri"/>
                <a:cs typeface="Times New Roman"/>
              </a:rPr>
              <a:t>„Gondolkodj globálisan, cselekedj lokálisan!”		a </a:t>
            </a:r>
            <a:r>
              <a:rPr lang="hu-HU" sz="2600" i="1" dirty="0">
                <a:ea typeface="Calibri"/>
                <a:cs typeface="Times New Roman"/>
              </a:rPr>
              <a:t>fenntartható fejlődés</a:t>
            </a:r>
            <a:r>
              <a:rPr lang="hu-HU" sz="2600" dirty="0">
                <a:ea typeface="Calibri"/>
                <a:cs typeface="Times New Roman"/>
              </a:rPr>
              <a:t> gondolata (az ökológiai gondolkodás épüljön be a nemzetközi politikába és a mindennapokba</a:t>
            </a:r>
            <a:r>
              <a:rPr lang="hu-HU" sz="2600" dirty="0" smtClean="0">
                <a:ea typeface="Calibri"/>
                <a:cs typeface="Times New Roman"/>
              </a:rPr>
              <a:t>)</a:t>
            </a:r>
            <a:br>
              <a:rPr lang="hu-HU" sz="2600" dirty="0" smtClean="0">
                <a:ea typeface="Calibri"/>
                <a:cs typeface="Times New Roman"/>
              </a:rPr>
            </a:br>
            <a:r>
              <a:rPr lang="hu-HU" sz="2600" dirty="0" err="1" smtClean="0">
                <a:ea typeface="Calibri"/>
                <a:cs typeface="Times New Roman"/>
              </a:rPr>
              <a:t>-szelektív</a:t>
            </a:r>
            <a:r>
              <a:rPr lang="hu-HU" sz="2600" dirty="0" smtClean="0">
                <a:ea typeface="Calibri"/>
                <a:cs typeface="Times New Roman"/>
              </a:rPr>
              <a:t> hulladékgyűjtés, újrahasznosítás: papír (kevesebb fát kell kivágni)</a:t>
            </a:r>
            <a:br>
              <a:rPr lang="hu-HU" sz="2600" dirty="0" smtClean="0">
                <a:ea typeface="Calibri"/>
                <a:cs typeface="Times New Roman"/>
              </a:rPr>
            </a:br>
            <a:r>
              <a:rPr lang="hu-HU" sz="2600" dirty="0" err="1" smtClean="0">
                <a:ea typeface="Calibri"/>
                <a:cs typeface="Times New Roman"/>
              </a:rPr>
              <a:t>-a</a:t>
            </a:r>
            <a:r>
              <a:rPr lang="hu-HU" sz="2600" dirty="0" smtClean="0">
                <a:ea typeface="Calibri"/>
                <a:cs typeface="Times New Roman"/>
              </a:rPr>
              <a:t> piacon való vásárlás (helyben termelt áru 		tkp. nincs szállítási útvonal		olcsóbb, biztonságosabb élelmiszer. Így a helyi termelőt, nem a nemzetközi áruházláncokat támogatjuk.)</a:t>
            </a:r>
            <a:br>
              <a:rPr lang="hu-HU" sz="2600" dirty="0" smtClean="0">
                <a:ea typeface="Calibri"/>
                <a:cs typeface="Times New Roman"/>
              </a:rPr>
            </a:br>
            <a:r>
              <a:rPr lang="hu-HU" sz="2600" dirty="0" err="1" smtClean="0">
                <a:ea typeface="Calibri"/>
                <a:cs typeface="Times New Roman"/>
              </a:rPr>
              <a:t>-ésszerű</a:t>
            </a:r>
            <a:r>
              <a:rPr lang="hu-HU" sz="2600" dirty="0" smtClean="0">
                <a:ea typeface="Calibri"/>
                <a:cs typeface="Times New Roman"/>
              </a:rPr>
              <a:t> vásárlás (kevesebb élelmiszer kerüljön a szemétbe)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600" dirty="0" err="1" smtClean="0">
                <a:ea typeface="Calibri"/>
                <a:cs typeface="Times New Roman"/>
              </a:rPr>
              <a:t>-környezetbarát</a:t>
            </a:r>
            <a:r>
              <a:rPr lang="hu-HU" sz="2600" dirty="0" smtClean="0">
                <a:ea typeface="Calibri"/>
                <a:cs typeface="Times New Roman"/>
              </a:rPr>
              <a:t> közlekedés: kerékpár, tömegközlekedés választása, vagy legyen tele az autó utassal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600" dirty="0" err="1" smtClean="0">
                <a:ea typeface="Calibri"/>
                <a:cs typeface="Times New Roman"/>
              </a:rPr>
              <a:t>-a</a:t>
            </a:r>
            <a:r>
              <a:rPr lang="hu-HU" sz="2600" dirty="0" smtClean="0">
                <a:ea typeface="Calibri"/>
                <a:cs typeface="Times New Roman"/>
              </a:rPr>
              <a:t> régi, sok energiát fogyasztó háztartási gépek lecserélése új, energiatakarékos készülékekre</a:t>
            </a:r>
            <a:br>
              <a:rPr lang="hu-HU" sz="2600" dirty="0" smtClean="0">
                <a:ea typeface="Calibri"/>
                <a:cs typeface="Times New Roman"/>
              </a:rPr>
            </a:br>
            <a:r>
              <a:rPr lang="hu-HU" sz="2600" dirty="0" err="1" smtClean="0">
                <a:ea typeface="Calibri"/>
                <a:cs typeface="Times New Roman"/>
              </a:rPr>
              <a:t>-vegyestüzelésű</a:t>
            </a:r>
            <a:r>
              <a:rPr lang="hu-HU" sz="2600" dirty="0" smtClean="0">
                <a:ea typeface="Calibri"/>
                <a:cs typeface="Times New Roman"/>
              </a:rPr>
              <a:t> kályha helyett a </a:t>
            </a:r>
            <a:r>
              <a:rPr lang="hu-HU" sz="2600" dirty="0" err="1" smtClean="0">
                <a:ea typeface="Calibri"/>
                <a:cs typeface="Times New Roman"/>
              </a:rPr>
              <a:t>szmogszennyezést</a:t>
            </a:r>
            <a:r>
              <a:rPr lang="hu-HU" sz="2600" dirty="0" smtClean="0">
                <a:ea typeface="Calibri"/>
                <a:cs typeface="Times New Roman"/>
              </a:rPr>
              <a:t> kevésbé erősítő változat keresése stb.</a:t>
            </a:r>
            <a:endParaRPr lang="hu-HU" sz="2600" dirty="0">
              <a:ea typeface="Calibri"/>
              <a:cs typeface="Times New Roman"/>
            </a:endParaRPr>
          </a:p>
          <a:p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5868422" y="2801316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2882831" y="3246398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82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EU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620688"/>
            <a:ext cx="8856984" cy="6120680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Keresztény unió (középkor)</a:t>
            </a:r>
          </a:p>
          <a:p>
            <a:r>
              <a:rPr lang="hu-HU" dirty="0" smtClean="0"/>
              <a:t>Kozmopolita unió (18. sz., felvilágosodás)</a:t>
            </a:r>
          </a:p>
          <a:p>
            <a:r>
              <a:rPr lang="hu-HU" dirty="0" smtClean="0"/>
              <a:t>A 2. </a:t>
            </a:r>
            <a:r>
              <a:rPr lang="hu-HU" dirty="0" err="1" smtClean="0"/>
              <a:t>vh</a:t>
            </a:r>
            <a:r>
              <a:rPr lang="hu-HU" dirty="0" smtClean="0"/>
              <a:t>. után a </a:t>
            </a:r>
            <a:r>
              <a:rPr lang="hu-HU" dirty="0" err="1" smtClean="0"/>
              <a:t>német-fr</a:t>
            </a:r>
            <a:r>
              <a:rPr lang="hu-HU" dirty="0" smtClean="0"/>
              <a:t>. </a:t>
            </a:r>
            <a:r>
              <a:rPr lang="hu-HU" dirty="0"/>
              <a:t>m</a:t>
            </a:r>
            <a:r>
              <a:rPr lang="hu-HU" dirty="0" smtClean="0"/>
              <a:t>egbékélés szándéka: Montánunió (1951) , </a:t>
            </a:r>
            <a:br>
              <a:rPr lang="hu-HU" dirty="0" smtClean="0"/>
            </a:br>
            <a:r>
              <a:rPr lang="hu-HU" dirty="0" smtClean="0"/>
              <a:t>EGK (Közös Piac, 1957)</a:t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4 szabadság: áru, tőke, munkaerő, szolgáltatások szabad áramlása</a:t>
            </a:r>
          </a:p>
          <a:p>
            <a:r>
              <a:rPr lang="hu-HU" u="sng" dirty="0" smtClean="0"/>
              <a:t>Maastricht, 1992: </a:t>
            </a:r>
            <a:r>
              <a:rPr lang="hu-HU" dirty="0" smtClean="0"/>
              <a:t>Európai Unió létrehozása</a:t>
            </a:r>
          </a:p>
          <a:p>
            <a:r>
              <a:rPr lang="hu-HU" u="sng" dirty="0" smtClean="0"/>
              <a:t>Nizza, 2000: </a:t>
            </a:r>
            <a:r>
              <a:rPr lang="hu-HU" dirty="0" smtClean="0"/>
              <a:t>intézményi reformok (többségi jóváhagyás a döntések során az egyre több tagot számláló Unióban)</a:t>
            </a:r>
          </a:p>
          <a:p>
            <a:r>
              <a:rPr lang="hu-HU" dirty="0" smtClean="0"/>
              <a:t>Intézményrendszer:</a:t>
            </a:r>
            <a:br>
              <a:rPr lang="hu-HU" dirty="0" smtClean="0"/>
            </a:br>
            <a:r>
              <a:rPr lang="hu-HU" dirty="0" err="1" smtClean="0"/>
              <a:t>-</a:t>
            </a:r>
            <a:r>
              <a:rPr lang="hu-HU" b="1" dirty="0" err="1" smtClean="0"/>
              <a:t>Európai</a:t>
            </a:r>
            <a:r>
              <a:rPr lang="hu-HU" b="1" dirty="0" smtClean="0"/>
              <a:t> Tanács </a:t>
            </a:r>
            <a:r>
              <a:rPr lang="hu-HU" dirty="0" smtClean="0"/>
              <a:t>(benne: állam-és kormányfők) csoportos elnökséggel</a:t>
            </a:r>
            <a:br>
              <a:rPr lang="hu-HU" dirty="0" smtClean="0"/>
            </a:br>
            <a:r>
              <a:rPr lang="hu-HU" dirty="0" err="1" smtClean="0"/>
              <a:t>-</a:t>
            </a:r>
            <a:r>
              <a:rPr lang="hu-HU" b="1" dirty="0" err="1" smtClean="0"/>
              <a:t>Bizottság</a:t>
            </a:r>
            <a:r>
              <a:rPr lang="hu-HU" dirty="0" smtClean="0"/>
              <a:t> 28 biztossal (kvázi-kormány együttesen elfogadva vagy együttesen buktatva az Európai Parlamenttel)</a:t>
            </a:r>
            <a:br>
              <a:rPr lang="hu-HU" dirty="0" smtClean="0"/>
            </a:br>
            <a:r>
              <a:rPr lang="hu-HU" dirty="0" err="1" smtClean="0"/>
              <a:t>-</a:t>
            </a:r>
            <a:r>
              <a:rPr lang="hu-HU" b="1" dirty="0" err="1" smtClean="0"/>
              <a:t>Európai</a:t>
            </a:r>
            <a:r>
              <a:rPr lang="hu-HU" b="1" dirty="0" smtClean="0"/>
              <a:t> Parlament</a:t>
            </a:r>
            <a:r>
              <a:rPr lang="hu-HU" dirty="0" smtClean="0"/>
              <a:t>: közvetlenül választott szerv</a:t>
            </a:r>
            <a:br>
              <a:rPr lang="hu-HU" dirty="0" smtClean="0"/>
            </a:br>
            <a:r>
              <a:rPr lang="hu-HU" dirty="0"/>
              <a:t>	</a:t>
            </a:r>
            <a:r>
              <a:rPr lang="hu-HU" dirty="0" err="1" smtClean="0"/>
              <a:t>-konzultatív</a:t>
            </a:r>
            <a:r>
              <a:rPr lang="hu-HU" dirty="0" smtClean="0"/>
              <a:t> szerep, költségvetésről döntés</a:t>
            </a:r>
            <a:br>
              <a:rPr lang="hu-HU" dirty="0" smtClean="0"/>
            </a:br>
            <a:r>
              <a:rPr lang="hu-HU" dirty="0" smtClean="0"/>
              <a:t>	</a:t>
            </a:r>
            <a:r>
              <a:rPr lang="hu-HU" dirty="0" err="1" smtClean="0"/>
              <a:t>-Strasbourgban</a:t>
            </a:r>
            <a:r>
              <a:rPr lang="hu-HU" dirty="0" smtClean="0"/>
              <a:t>, Brüsszelben ülésezik; </a:t>
            </a:r>
            <a:r>
              <a:rPr lang="hu-HU" dirty="0" err="1"/>
              <a:t>M</a:t>
            </a:r>
            <a:r>
              <a:rPr lang="hu-HU" dirty="0" err="1" smtClean="0"/>
              <a:t>o.-ot</a:t>
            </a:r>
            <a:r>
              <a:rPr lang="hu-HU" dirty="0" smtClean="0"/>
              <a:t> 21 politikus képviseli</a:t>
            </a:r>
            <a:br>
              <a:rPr lang="hu-HU" dirty="0" smtClean="0"/>
            </a:br>
            <a:r>
              <a:rPr lang="hu-HU" dirty="0" err="1" smtClean="0"/>
              <a:t>-</a:t>
            </a:r>
            <a:r>
              <a:rPr lang="hu-HU" b="1" dirty="0" err="1" smtClean="0"/>
              <a:t>Bíróság</a:t>
            </a:r>
            <a:r>
              <a:rPr lang="hu-HU" b="1" dirty="0" smtClean="0"/>
              <a:t>, Európai Bank </a:t>
            </a:r>
            <a:r>
              <a:rPr lang="hu-HU" dirty="0" smtClean="0"/>
              <a:t>(euró)</a:t>
            </a:r>
          </a:p>
          <a:p>
            <a:pPr marL="0" indent="0">
              <a:buNone/>
            </a:pPr>
            <a:r>
              <a:rPr lang="hu-HU" dirty="0" err="1" smtClean="0"/>
              <a:t>-a</a:t>
            </a:r>
            <a:r>
              <a:rPr lang="hu-HU" dirty="0" smtClean="0"/>
              <a:t> 3 pillér: gazdasági szerződések, közös biztonságpolitika, együttműködés a bel-és igazságügy területén</a:t>
            </a:r>
          </a:p>
          <a:p>
            <a:pPr marL="0" indent="0">
              <a:buNone/>
            </a:pPr>
            <a:r>
              <a:rPr lang="hu-HU" dirty="0" err="1" smtClean="0"/>
              <a:t>-van</a:t>
            </a:r>
            <a:r>
              <a:rPr lang="hu-HU" dirty="0" smtClean="0"/>
              <a:t> külügyi és biztonságpolitikai főképviselő (de: nincs egységes külpolitika!)</a:t>
            </a:r>
          </a:p>
        </p:txBody>
      </p:sp>
    </p:spTree>
    <p:extLst>
      <p:ext uri="{BB962C8B-B14F-4D97-AF65-F5344CB8AC3E}">
        <p14:creationId xmlns:p14="http://schemas.microsoft.com/office/powerpoint/2010/main" val="113719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EU támogatási rendszere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dirty="0">
                <a:ea typeface="Calibri"/>
                <a:cs typeface="Times New Roman"/>
              </a:rPr>
              <a:t>a</a:t>
            </a:r>
            <a:r>
              <a:rPr lang="hu-HU" dirty="0" smtClean="0">
                <a:ea typeface="Calibri"/>
                <a:cs typeface="Times New Roman"/>
              </a:rPr>
              <a:t> </a:t>
            </a:r>
            <a:r>
              <a:rPr lang="hu-HU" i="1" u="sng" dirty="0" err="1" smtClean="0">
                <a:ea typeface="Calibri"/>
                <a:cs typeface="Times New Roman"/>
              </a:rPr>
              <a:t>mg.-i</a:t>
            </a:r>
            <a:r>
              <a:rPr lang="hu-HU" i="1" u="sng" dirty="0" smtClean="0">
                <a:ea typeface="Calibri"/>
                <a:cs typeface="Times New Roman"/>
              </a:rPr>
              <a:t> támogatások</a:t>
            </a:r>
            <a:r>
              <a:rPr lang="hu-HU" dirty="0" smtClean="0">
                <a:ea typeface="Calibri"/>
                <a:cs typeface="Times New Roman"/>
              </a:rPr>
              <a:t>, melyeknek kifizetése nagyon megterheli az uniós kasszát (drágán termelő uniós agrárium)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dirty="0" err="1" smtClean="0">
                <a:ea typeface="Calibri"/>
                <a:cs typeface="Times New Roman"/>
              </a:rPr>
              <a:t>-</a:t>
            </a:r>
            <a:r>
              <a:rPr lang="hu-HU" dirty="0" err="1">
                <a:ea typeface="Calibri"/>
                <a:cs typeface="Times New Roman"/>
              </a:rPr>
              <a:t>a</a:t>
            </a:r>
            <a:r>
              <a:rPr lang="hu-HU" dirty="0">
                <a:ea typeface="Calibri"/>
                <a:cs typeface="Times New Roman"/>
              </a:rPr>
              <a:t> </a:t>
            </a:r>
            <a:r>
              <a:rPr lang="hu-HU" i="1" u="sng" dirty="0">
                <a:ea typeface="Calibri"/>
                <a:cs typeface="Times New Roman"/>
              </a:rPr>
              <a:t>strukturális támogatások</a:t>
            </a:r>
            <a:r>
              <a:rPr lang="hu-HU" dirty="0">
                <a:ea typeface="Calibri"/>
                <a:cs typeface="Times New Roman"/>
              </a:rPr>
              <a:t>ból részesülhetnek az elmaradott régiók, kistérségek pályázati úton. De: szükséges az önrész!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dirty="0" err="1">
                <a:ea typeface="Calibri"/>
                <a:cs typeface="Times New Roman"/>
              </a:rPr>
              <a:t>-a</a:t>
            </a:r>
            <a:r>
              <a:rPr lang="hu-HU" dirty="0">
                <a:ea typeface="Calibri"/>
                <a:cs typeface="Times New Roman"/>
              </a:rPr>
              <a:t> </a:t>
            </a:r>
            <a:r>
              <a:rPr lang="hu-HU" i="1" u="sng" dirty="0">
                <a:ea typeface="Calibri"/>
                <a:cs typeface="Times New Roman"/>
              </a:rPr>
              <a:t>felzárkóztatási (kohéziós) alap</a:t>
            </a:r>
            <a:r>
              <a:rPr lang="hu-HU" dirty="0">
                <a:ea typeface="Calibri"/>
                <a:cs typeface="Times New Roman"/>
              </a:rPr>
              <a:t> a közlekedést és a környezetvédelmet támogatja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103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magyar demokrácia működése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7666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hu-HU" b="1" i="1" dirty="0" smtClean="0"/>
              <a:t>Parlamentáris rendszer</a:t>
            </a:r>
            <a:r>
              <a:rPr lang="hu-HU" dirty="0" smtClean="0"/>
              <a:t>: a választópolgárok választják a parlamenti képviselőket (képviseleti demokrácia). </a:t>
            </a:r>
            <a:r>
              <a:rPr lang="hu-HU" u="sng" dirty="0" smtClean="0"/>
              <a:t>Általános, egyenlő, közvetlen és titkos </a:t>
            </a:r>
            <a:r>
              <a:rPr lang="hu-HU" dirty="0" smtClean="0"/>
              <a:t> a választójog.</a:t>
            </a:r>
          </a:p>
          <a:p>
            <a:pPr algn="just"/>
            <a:r>
              <a:rPr lang="hu-HU" dirty="0" err="1" smtClean="0"/>
              <a:t>Mo.-on</a:t>
            </a:r>
            <a:r>
              <a:rPr lang="hu-HU" dirty="0" smtClean="0"/>
              <a:t> </a:t>
            </a:r>
            <a:r>
              <a:rPr lang="hu-HU" b="1" i="1" dirty="0" smtClean="0"/>
              <a:t>vegyes, többségi</a:t>
            </a:r>
            <a:r>
              <a:rPr lang="hu-HU" dirty="0" smtClean="0"/>
              <a:t> </a:t>
            </a:r>
            <a:r>
              <a:rPr lang="hu-HU" b="1" i="1" dirty="0" smtClean="0"/>
              <a:t>és listás </a:t>
            </a:r>
            <a:r>
              <a:rPr lang="hu-HU" dirty="0" smtClean="0"/>
              <a:t>(arányosító) </a:t>
            </a:r>
            <a:r>
              <a:rPr lang="hu-HU" b="1" i="1" dirty="0" smtClean="0"/>
              <a:t>választási rendszer </a:t>
            </a:r>
            <a:r>
              <a:rPr lang="hu-HU" dirty="0" smtClean="0"/>
              <a:t>van érvényben; 199 </a:t>
            </a:r>
            <a:r>
              <a:rPr lang="hu-HU" dirty="0" err="1" smtClean="0"/>
              <a:t>ogy.-i</a:t>
            </a:r>
            <a:r>
              <a:rPr lang="hu-HU" dirty="0" smtClean="0"/>
              <a:t> képviselőt </a:t>
            </a:r>
            <a:r>
              <a:rPr lang="hu-HU" dirty="0" smtClean="0"/>
              <a:t>választunk egyfordulós választáson, 4 évenként. </a:t>
            </a:r>
            <a:r>
              <a:rPr lang="hu-HU" dirty="0" smtClean="0"/>
              <a:t>106-an egyéni választókerületben, 93-an pártlistán szereznek </a:t>
            </a:r>
            <a:r>
              <a:rPr lang="hu-HU" dirty="0" err="1" smtClean="0"/>
              <a:t>ogy.-i</a:t>
            </a:r>
            <a:r>
              <a:rPr lang="hu-HU" dirty="0" smtClean="0"/>
              <a:t> mandátumot. A töredékszavazatok a  párt országos listájára kerülnek. 5%  a mandátumszerzési küszöb. Nemzetiségi listát is lehet állítani, így nemzetiségi képviselő vagy szószóló lesz a parlamentben (ha nincs meg az alacsonyabb bejutási küszöb sem).</a:t>
            </a:r>
          </a:p>
          <a:p>
            <a:pPr algn="just"/>
            <a:r>
              <a:rPr lang="hu-HU" dirty="0" smtClean="0"/>
              <a:t>A </a:t>
            </a:r>
            <a:r>
              <a:rPr lang="hu-HU" b="1" dirty="0" smtClean="0"/>
              <a:t>parlament</a:t>
            </a:r>
            <a:r>
              <a:rPr lang="hu-HU" dirty="0" smtClean="0"/>
              <a:t> </a:t>
            </a:r>
            <a:r>
              <a:rPr lang="hu-HU" dirty="0" err="1" smtClean="0"/>
              <a:t>tv.-eket</a:t>
            </a:r>
            <a:r>
              <a:rPr lang="hu-HU" dirty="0" smtClean="0"/>
              <a:t> hoz és ellenőrzi a kormány munkáját (konstruktív bizalmatlansági indítvány elfogadásával le is válthatja azt)</a:t>
            </a:r>
            <a:br>
              <a:rPr lang="hu-HU" dirty="0" smtClean="0"/>
            </a:br>
            <a:r>
              <a:rPr lang="hu-HU" dirty="0" err="1" smtClean="0"/>
              <a:t>-házelnök</a:t>
            </a:r>
            <a:r>
              <a:rPr lang="hu-HU" dirty="0" smtClean="0"/>
              <a:t>, házszabályok, frakciók, plenáris ülés, bizottságok</a:t>
            </a:r>
          </a:p>
          <a:p>
            <a:pPr algn="just"/>
            <a:r>
              <a:rPr lang="hu-HU" dirty="0" smtClean="0"/>
              <a:t>A </a:t>
            </a:r>
            <a:r>
              <a:rPr lang="hu-HU" b="1" dirty="0" smtClean="0"/>
              <a:t>kormányt</a:t>
            </a:r>
            <a:r>
              <a:rPr lang="hu-HU" dirty="0" smtClean="0"/>
              <a:t> a mandátumok többségét megszerző párt alakítja meg. Célszerű a parlamenti 51%-ot birtokolni a zavartalan </a:t>
            </a:r>
            <a:r>
              <a:rPr lang="hu-HU" dirty="0" err="1" smtClean="0"/>
              <a:t>tv.-hozáshoz</a:t>
            </a:r>
            <a:r>
              <a:rPr lang="hu-HU" dirty="0" smtClean="0"/>
              <a:t>. Sarkalatos </a:t>
            </a:r>
            <a:r>
              <a:rPr lang="hu-HU" dirty="0" err="1" smtClean="0"/>
              <a:t>tv.-ek</a:t>
            </a:r>
            <a:r>
              <a:rPr lang="hu-HU" dirty="0" smtClean="0"/>
              <a:t> meghozatalához 2/3-os többség kell.</a:t>
            </a:r>
          </a:p>
          <a:p>
            <a:pPr marL="0" indent="0" algn="just">
              <a:buNone/>
            </a:pPr>
            <a:r>
              <a:rPr lang="hu-HU" dirty="0" smtClean="0"/>
              <a:t>	A kormány minisztériumokat szervez, illetve országos jogkörű hatóságokat. 	Rendeleteket hozhat.</a:t>
            </a:r>
          </a:p>
          <a:p>
            <a:pPr algn="just"/>
            <a:r>
              <a:rPr lang="hu-HU" dirty="0" smtClean="0"/>
              <a:t>A </a:t>
            </a:r>
            <a:r>
              <a:rPr lang="hu-HU" b="1" dirty="0" smtClean="0"/>
              <a:t>bíróságok</a:t>
            </a:r>
            <a:r>
              <a:rPr lang="hu-HU" dirty="0" smtClean="0"/>
              <a:t> a 3. hatalmi ág, függetlenek a másik kettőtől (jogállam); a hatalmi ágak egymást ellenőrzik (Montesquieu). </a:t>
            </a:r>
          </a:p>
          <a:p>
            <a:pPr algn="just"/>
            <a:r>
              <a:rPr lang="hu-HU" dirty="0" smtClean="0"/>
              <a:t>Minden hatalmi ágat ellenőriz az </a:t>
            </a:r>
            <a:r>
              <a:rPr lang="hu-HU" b="1" dirty="0" smtClean="0"/>
              <a:t>Alkotmánybíróság</a:t>
            </a:r>
            <a:r>
              <a:rPr lang="hu-HU" dirty="0" smtClean="0"/>
              <a:t>. Fő feladata a </a:t>
            </a:r>
            <a:r>
              <a:rPr lang="hu-HU" dirty="0" err="1" smtClean="0"/>
              <a:t>tv.-ek</a:t>
            </a:r>
            <a:r>
              <a:rPr lang="hu-HU" dirty="0" smtClean="0"/>
              <a:t> alkotmánnyal (az alaptörvénnyel) való összhangjának vizsgálata.</a:t>
            </a:r>
          </a:p>
          <a:p>
            <a:pPr algn="just"/>
            <a:r>
              <a:rPr lang="hu-HU" dirty="0" smtClean="0"/>
              <a:t>A </a:t>
            </a:r>
            <a:r>
              <a:rPr lang="hu-HU" b="1" dirty="0" smtClean="0"/>
              <a:t>köztársasági elnököt a parlament választja, </a:t>
            </a:r>
            <a:r>
              <a:rPr lang="hu-HU" dirty="0" smtClean="0"/>
              <a:t>ak</a:t>
            </a:r>
            <a:r>
              <a:rPr lang="hu-HU" b="1" dirty="0" smtClean="0"/>
              <a:t>i </a:t>
            </a:r>
            <a:r>
              <a:rPr lang="hu-HU" dirty="0" smtClean="0"/>
              <a:t>a nemzet egységét fejezi ki; választások, országos népszavazás időpontját írja ki, várossá nyilvánít, állampolgárságról dönt, kegyelmet adhat, kitüntetéseket adományoz. Általában az illetékes miniszter előterjesztése alapján határoz.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301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Önkormányzat, szakszervezet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hu-HU" dirty="0" smtClean="0"/>
              <a:t>Az </a:t>
            </a:r>
            <a:r>
              <a:rPr lang="hu-HU" u="sng" dirty="0" smtClean="0"/>
              <a:t>önkormányzat</a:t>
            </a:r>
            <a:r>
              <a:rPr lang="hu-HU" dirty="0" smtClean="0"/>
              <a:t> is a képviseleti demokrácia elve szerint működik; a település nagyságától függ a képviselőtestület választásának módja. Helyi rendeleteket alkot.</a:t>
            </a:r>
          </a:p>
          <a:p>
            <a:pPr algn="just"/>
            <a:r>
              <a:rPr lang="hu-HU" dirty="0" smtClean="0"/>
              <a:t>Önkormányzati választást 5 évente rendeznek </a:t>
            </a:r>
            <a:r>
              <a:rPr lang="hu-HU" dirty="0" err="1" smtClean="0"/>
              <a:t>Mo.-on</a:t>
            </a:r>
            <a:r>
              <a:rPr lang="hu-HU" dirty="0" smtClean="0"/>
              <a:t>, bejelentett lakcímmel az uniós polgár is részt vehet rajta.</a:t>
            </a:r>
          </a:p>
          <a:p>
            <a:pPr algn="just"/>
            <a:r>
              <a:rPr lang="hu-HU" dirty="0" smtClean="0"/>
              <a:t>A választáson az a helyben lakó állampolgár adhatja le szavazatát, aki felmutatja </a:t>
            </a:r>
            <a:r>
              <a:rPr lang="hu-HU" u="sng" dirty="0" smtClean="0"/>
              <a:t>személyi igazolványát</a:t>
            </a:r>
            <a:r>
              <a:rPr lang="hu-HU" dirty="0" smtClean="0"/>
              <a:t>/útlevelét/jogosítványát és </a:t>
            </a:r>
            <a:r>
              <a:rPr lang="hu-HU" u="sng" dirty="0" smtClean="0"/>
              <a:t>lakcímkártyáját.</a:t>
            </a:r>
            <a:br>
              <a:rPr lang="hu-HU" u="sng" dirty="0" smtClean="0"/>
            </a:br>
            <a:r>
              <a:rPr lang="hu-HU" u="sng" dirty="0" smtClean="0"/>
              <a:t>(</a:t>
            </a:r>
            <a:r>
              <a:rPr lang="hu-HU" dirty="0" smtClean="0"/>
              <a:t>Az átjelentkezést más választókerületbe kérvényeznie kell.)</a:t>
            </a:r>
          </a:p>
          <a:p>
            <a:pPr algn="just"/>
            <a:r>
              <a:rPr lang="hu-HU" dirty="0" smtClean="0"/>
              <a:t>A pártok munkahelyen nem működhetnek, a </a:t>
            </a:r>
            <a:r>
              <a:rPr lang="hu-HU" u="sng" dirty="0" smtClean="0"/>
              <a:t>szakszervezet </a:t>
            </a:r>
            <a:r>
              <a:rPr lang="hu-HU" dirty="0" smtClean="0"/>
              <a:t>munkahelyen működhet az egyesülési jog alapján; tagjaik gazdasági érdekvédelmének ellátása a feladata a munkaadóval szemben. (Pl.: folyamatos munkarendű, ázsiai tulajdonú hazai cégnél lehet-e május 1-én dolgozni?)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85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Közvetlen demokrácia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A </a:t>
            </a:r>
            <a:r>
              <a:rPr lang="hu-HU" u="sng" dirty="0" smtClean="0"/>
              <a:t>helyi és az országos népszavazás </a:t>
            </a:r>
            <a:r>
              <a:rPr lang="hu-HU" dirty="0" smtClean="0"/>
              <a:t>során gyakorolható (utóbbira példa volt a négy igenes népszavazás, mely lényegében a köztársasági elnöknek a demokratikusan választott parlament általi megválasztását akarta elérni, sikerrel).</a:t>
            </a:r>
          </a:p>
          <a:p>
            <a:pPr algn="just"/>
            <a:r>
              <a:rPr lang="hu-HU" dirty="0" smtClean="0"/>
              <a:t>Érvényességi és eredményességi feltételek!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2368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Hazai és határon túli kisebbségek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hu-HU" dirty="0" err="1" smtClean="0"/>
              <a:t>Mo</a:t>
            </a:r>
            <a:r>
              <a:rPr lang="hu-HU" dirty="0" smtClean="0"/>
              <a:t>. nemzetállam </a:t>
            </a:r>
            <a:r>
              <a:rPr lang="hu-HU" u="sng" dirty="0" smtClean="0"/>
              <a:t>13 történelmi kisebbség</a:t>
            </a:r>
            <a:r>
              <a:rPr lang="hu-HU" dirty="0" smtClean="0"/>
              <a:t>gel</a:t>
            </a:r>
          </a:p>
          <a:p>
            <a:pPr algn="just"/>
            <a:r>
              <a:rPr lang="hu-HU" u="sng" dirty="0" smtClean="0"/>
              <a:t>Nemzetiségi önkormányzati választások </a:t>
            </a:r>
            <a:r>
              <a:rPr lang="hu-HU" dirty="0" smtClean="0"/>
              <a:t>zajlanak az önkormányzati választásokkal egy időben, de ezen listákra csak az előzőleg nemzetiségiként regisztrált választópolgárok szavazhatnak. (Miért?)</a:t>
            </a:r>
          </a:p>
          <a:p>
            <a:pPr algn="just"/>
            <a:r>
              <a:rPr lang="hu-HU" dirty="0" smtClean="0"/>
              <a:t>A </a:t>
            </a:r>
            <a:r>
              <a:rPr lang="hu-HU" u="sng" dirty="0" smtClean="0"/>
              <a:t>cigányság</a:t>
            </a:r>
            <a:r>
              <a:rPr lang="hu-HU" dirty="0" smtClean="0"/>
              <a:t> halmozottan hátrányos helyzetű kisebbség</a:t>
            </a:r>
          </a:p>
          <a:p>
            <a:pPr algn="just"/>
            <a:r>
              <a:rPr lang="hu-HU" dirty="0" smtClean="0"/>
              <a:t>Minden kisebbséget megillet a pozitív diszkrimináció</a:t>
            </a:r>
          </a:p>
          <a:p>
            <a:pPr algn="just"/>
            <a:r>
              <a:rPr lang="hu-HU" u="sng" dirty="0" smtClean="0"/>
              <a:t>Magyarok a határokon túl: </a:t>
            </a:r>
            <a:r>
              <a:rPr lang="hu-HU" dirty="0" smtClean="0"/>
              <a:t>a magyar konzulátusok, egyházak, cserkészet, tiszteletbeli nagykövetek kultúraközvetítő szerepe (pl. az amerikai kontinensen)</a:t>
            </a:r>
          </a:p>
          <a:p>
            <a:pPr algn="just"/>
            <a:r>
              <a:rPr lang="hu-HU" dirty="0" smtClean="0"/>
              <a:t>A határon túli, regisztrált magyarok az </a:t>
            </a:r>
            <a:r>
              <a:rPr lang="hu-HU" dirty="0" err="1" smtClean="0"/>
              <a:t>ogy.-i</a:t>
            </a:r>
            <a:r>
              <a:rPr lang="hu-HU" dirty="0" smtClean="0"/>
              <a:t> választásokon pártlistákra szavazhatnak (levélben), a titkos választás szabályainak betartásával.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812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448</Words>
  <Application>Microsoft Office PowerPoint</Application>
  <PresentationFormat>Diavetítés a képernyőre (4:3 oldalarány)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A globális világ előnyei és gondjai</vt:lpstr>
      <vt:lpstr>A gazdaság és a társadalom a 2. vh. után</vt:lpstr>
      <vt:lpstr>Természet és társadalom</vt:lpstr>
      <vt:lpstr>EU</vt:lpstr>
      <vt:lpstr>Az EU támogatási rendszere</vt:lpstr>
      <vt:lpstr>A magyar demokrácia működése</vt:lpstr>
      <vt:lpstr>Önkormányzat, szakszervezet</vt:lpstr>
      <vt:lpstr>Közvetlen demokrácia</vt:lpstr>
      <vt:lpstr>Hazai és határon túli kisebbségek</vt:lpstr>
      <vt:lpstr>Amiről kevesebb szó esik…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globális világ előnyei és gondjai</dc:title>
  <dc:creator>Felhasználó</dc:creator>
  <cp:lastModifiedBy>Felhasználó</cp:lastModifiedBy>
  <cp:revision>18</cp:revision>
  <dcterms:created xsi:type="dcterms:W3CDTF">2015-12-05T16:51:12Z</dcterms:created>
  <dcterms:modified xsi:type="dcterms:W3CDTF">2015-12-06T11:29:09Z</dcterms:modified>
</cp:coreProperties>
</file>